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5" r:id="rId4"/>
    <p:sldId id="261" r:id="rId5"/>
    <p:sldId id="264" r:id="rId6"/>
    <p:sldId id="260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6E7CB-1B60-476A-B7F9-0427D93A9D0A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B97B-75FF-4F0D-9D18-ABFCE84C3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6E7CB-1B60-476A-B7F9-0427D93A9D0A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B97B-75FF-4F0D-9D18-ABFCE84C3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6E7CB-1B60-476A-B7F9-0427D93A9D0A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B97B-75FF-4F0D-9D18-ABFCE84C3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A1C5B70-CB9B-45F2-AE53-B17050BCDD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23E790A-D469-4499-9582-C5EF69C8B4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6E7CB-1B60-476A-B7F9-0427D93A9D0A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B97B-75FF-4F0D-9D18-ABFCE84C3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6E7CB-1B60-476A-B7F9-0427D93A9D0A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B97B-75FF-4F0D-9D18-ABFCE84C3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6E7CB-1B60-476A-B7F9-0427D93A9D0A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B97B-75FF-4F0D-9D18-ABFCE84C3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6E7CB-1B60-476A-B7F9-0427D93A9D0A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B97B-75FF-4F0D-9D18-ABFCE84C3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6E7CB-1B60-476A-B7F9-0427D93A9D0A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B97B-75FF-4F0D-9D18-ABFCE84C3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6E7CB-1B60-476A-B7F9-0427D93A9D0A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B97B-75FF-4F0D-9D18-ABFCE84C3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6E7CB-1B60-476A-B7F9-0427D93A9D0A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B97B-75FF-4F0D-9D18-ABFCE84C3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6E7CB-1B60-476A-B7F9-0427D93A9D0A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B97B-75FF-4F0D-9D18-ABFCE84C3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6E7CB-1B60-476A-B7F9-0427D93A9D0A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6B97B-75FF-4F0D-9D18-ABFCE84C3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857752" y="1071546"/>
            <a:ext cx="4286248" cy="3357586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А. С. Пушкин </a:t>
            </a:r>
            <a:b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« Сказка о мертвой царевне и о семи богатырях»</a:t>
            </a:r>
          </a:p>
        </p:txBody>
      </p:sp>
      <p:pic>
        <p:nvPicPr>
          <p:cNvPr id="2060" name="Picture 12" descr="Сказка о мертвой царевне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929190" cy="65722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929190" y="5286388"/>
            <a:ext cx="42148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Презентация подготовлена </a:t>
            </a:r>
          </a:p>
          <a:p>
            <a:r>
              <a:rPr lang="ru-RU" dirty="0" smtClean="0"/>
              <a:t>учителем русского языка и литературы </a:t>
            </a:r>
          </a:p>
          <a:p>
            <a:r>
              <a:rPr lang="ru-RU" dirty="0" smtClean="0"/>
              <a:t>МОУ «</a:t>
            </a:r>
            <a:r>
              <a:rPr lang="ru-RU" dirty="0" err="1" smtClean="0"/>
              <a:t>Заболотовская</a:t>
            </a:r>
            <a:r>
              <a:rPr lang="ru-RU" dirty="0" smtClean="0"/>
              <a:t> СОШ» </a:t>
            </a:r>
          </a:p>
          <a:p>
            <a:r>
              <a:rPr lang="ru-RU" dirty="0" err="1" smtClean="0"/>
              <a:t>Бурлуцкой</a:t>
            </a:r>
            <a:r>
              <a:rPr lang="ru-RU" dirty="0" smtClean="0"/>
              <a:t> Е.А.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42845" y="214290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КОНТРАСТ   ОБРАЗОВ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22"/>
            <a:ext cx="4357686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 l="4762" t="6666" r="4762" b="18667"/>
          <a:stretch>
            <a:fillRect/>
          </a:stretch>
        </p:blipFill>
        <p:spPr bwMode="auto">
          <a:xfrm>
            <a:off x="4429124" y="1214422"/>
            <a:ext cx="4714876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214678" y="2071678"/>
            <a:ext cx="507209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Но царевна молодая,</a:t>
            </a:r>
          </a:p>
          <a:p>
            <a:r>
              <a:rPr lang="ru-RU" sz="2800" dirty="0" smtClean="0"/>
              <a:t> Тихомолком расцветая,</a:t>
            </a:r>
          </a:p>
          <a:p>
            <a:r>
              <a:rPr lang="ru-RU" sz="2800" dirty="0" smtClean="0"/>
              <a:t> Между тем росла, росла,</a:t>
            </a:r>
          </a:p>
          <a:p>
            <a:r>
              <a:rPr lang="ru-RU" sz="2800" dirty="0" smtClean="0"/>
              <a:t> Поднялась — и расцвела,</a:t>
            </a:r>
          </a:p>
          <a:p>
            <a:r>
              <a:rPr lang="ru-RU" sz="2800" dirty="0" smtClean="0"/>
              <a:t> Белолица, черноброва,</a:t>
            </a:r>
          </a:p>
          <a:p>
            <a:r>
              <a:rPr lang="ru-RU" sz="2800" dirty="0" smtClean="0"/>
              <a:t> Нраву кроткого такого.</a:t>
            </a:r>
          </a:p>
          <a:p>
            <a:r>
              <a:rPr lang="ru-RU" sz="2800" dirty="0" smtClean="0"/>
              <a:t> И жених сыскался ей,</a:t>
            </a:r>
          </a:p>
          <a:p>
            <a:r>
              <a:rPr lang="ru-RU" sz="2800" dirty="0" smtClean="0"/>
              <a:t> Королевич </a:t>
            </a:r>
            <a:r>
              <a:rPr lang="ru-RU" sz="2800" dirty="0" err="1" smtClean="0"/>
              <a:t>Елисей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285728"/>
            <a:ext cx="37862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ЦАРЕВНА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 l="27027" t="1953" r="27027" b="1953"/>
          <a:stretch>
            <a:fillRect/>
          </a:stretch>
        </p:blipFill>
        <p:spPr bwMode="auto">
          <a:xfrm>
            <a:off x="428596" y="357166"/>
            <a:ext cx="2071702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071670" y="428604"/>
            <a:ext cx="4286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ЦАРЕВНА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b="4286"/>
          <a:stretch>
            <a:fillRect/>
          </a:stretch>
        </p:blipFill>
        <p:spPr bwMode="auto">
          <a:xfrm>
            <a:off x="4357686" y="1571612"/>
            <a:ext cx="464347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282" y="1428736"/>
            <a:ext cx="4000528" cy="5334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Почему повествование о царевне поэт начинает с противительного союза «но»?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Объясните лексическое значение слова «кротость»?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С кем сравнивает поэт царевну?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Назовите слова, с помощью которых можно воссоздать характер и портрет царевны.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Почему мачеха решила расправиться с царевной?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 r="3896" b="12589"/>
          <a:stretch>
            <a:fillRect/>
          </a:stretch>
        </p:blipFill>
        <p:spPr bwMode="auto">
          <a:xfrm>
            <a:off x="214282" y="1785926"/>
            <a:ext cx="492922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286380" y="1857364"/>
            <a:ext cx="3643338" cy="4295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На девичник собираясь,</a:t>
            </a:r>
          </a:p>
          <a:p>
            <a:r>
              <a:rPr lang="ru-RU" sz="2400" dirty="0" smtClean="0"/>
              <a:t> Вот царица, наряжаясь</a:t>
            </a:r>
          </a:p>
          <a:p>
            <a:r>
              <a:rPr lang="ru-RU" sz="2400" dirty="0" smtClean="0"/>
              <a:t> Перед зеркальцем своим,</a:t>
            </a:r>
          </a:p>
          <a:p>
            <a:r>
              <a:rPr lang="ru-RU" sz="2400" dirty="0" smtClean="0"/>
              <a:t> </a:t>
            </a:r>
            <a:r>
              <a:rPr lang="ru-RU" sz="2400" dirty="0" err="1" smtClean="0"/>
              <a:t>Перемолвилася</a:t>
            </a:r>
            <a:r>
              <a:rPr lang="ru-RU" sz="2400" dirty="0" smtClean="0"/>
              <a:t> с ним:</a:t>
            </a:r>
          </a:p>
          <a:p>
            <a:r>
              <a:rPr lang="ru-RU" sz="2400" dirty="0" smtClean="0"/>
              <a:t> “Я ль, скажи мне, всех милее,</a:t>
            </a:r>
          </a:p>
          <a:p>
            <a:r>
              <a:rPr lang="ru-RU" sz="2400" dirty="0" smtClean="0"/>
              <a:t> Всех румяней и белее?”</a:t>
            </a:r>
          </a:p>
          <a:p>
            <a:r>
              <a:rPr lang="ru-RU" sz="2400" dirty="0" smtClean="0"/>
              <a:t> Что же зеркальце в ответ?</a:t>
            </a:r>
          </a:p>
          <a:p>
            <a:r>
              <a:rPr lang="ru-RU" sz="2400" dirty="0" smtClean="0"/>
              <a:t> “Ты прекрасна, спору нет;</a:t>
            </a:r>
          </a:p>
          <a:p>
            <a:r>
              <a:rPr lang="ru-RU" sz="2400" dirty="0" smtClean="0"/>
              <a:t> Но царевна всех милее,</a:t>
            </a:r>
          </a:p>
          <a:p>
            <a:r>
              <a:rPr lang="ru-RU" sz="2400" dirty="0" smtClean="0"/>
              <a:t> Всех румяней и белее”.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285728"/>
            <a:ext cx="8929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Как меняется настроение царицы в разговоре с зеркальцем?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 Какие слова появляются в её речи?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357686" y="2551837"/>
            <a:ext cx="47863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Черт ли сладит с бабой гневной?</a:t>
            </a:r>
          </a:p>
          <a:p>
            <a:r>
              <a:rPr lang="ru-RU" sz="2400" dirty="0" smtClean="0"/>
              <a:t> Спорить нечего. С царевной</a:t>
            </a:r>
          </a:p>
          <a:p>
            <a:r>
              <a:rPr lang="ru-RU" sz="2400" dirty="0" smtClean="0"/>
              <a:t> Вот Чернавка в лес пошла</a:t>
            </a:r>
          </a:p>
          <a:p>
            <a:r>
              <a:rPr lang="ru-RU" sz="2400" dirty="0" smtClean="0"/>
              <a:t> И в такую даль свела,</a:t>
            </a:r>
          </a:p>
          <a:p>
            <a:r>
              <a:rPr lang="ru-RU" sz="2400" dirty="0" smtClean="0"/>
              <a:t> Что царевна догадалась</a:t>
            </a:r>
          </a:p>
          <a:p>
            <a:r>
              <a:rPr lang="ru-RU" sz="2400" dirty="0" smtClean="0"/>
              <a:t> И до смерти испугалась…</a:t>
            </a:r>
            <a:endParaRPr lang="ru-RU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00174"/>
            <a:ext cx="385765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7158" y="214290"/>
            <a:ext cx="857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Что в сказке противопоставлено злобе царицы?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В каких словах проявляется отношение автора к царице?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643050"/>
            <a:ext cx="492922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2413338"/>
            <a:ext cx="407193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 царевна очутилась</a:t>
            </a:r>
          </a:p>
          <a:p>
            <a:r>
              <a:rPr lang="ru-RU" sz="2400" dirty="0" smtClean="0"/>
              <a:t> В светлой горнице; кругом</a:t>
            </a:r>
          </a:p>
          <a:p>
            <a:r>
              <a:rPr lang="ru-RU" sz="2400" dirty="0" smtClean="0"/>
              <a:t> Лавки, крытые ковром,</a:t>
            </a:r>
          </a:p>
          <a:p>
            <a:r>
              <a:rPr lang="ru-RU" sz="2400" dirty="0" smtClean="0"/>
              <a:t> Под святыми стол дубовый,</a:t>
            </a:r>
          </a:p>
          <a:p>
            <a:r>
              <a:rPr lang="ru-RU" sz="2400" dirty="0" smtClean="0"/>
              <a:t> Печь с лежанкой изразцовой.</a:t>
            </a:r>
          </a:p>
          <a:p>
            <a:r>
              <a:rPr lang="ru-RU" sz="2400" dirty="0" smtClean="0"/>
              <a:t> Видит девица, что тут</a:t>
            </a:r>
          </a:p>
          <a:p>
            <a:r>
              <a:rPr lang="ru-RU" sz="2400" dirty="0" smtClean="0"/>
              <a:t> Люди добрые живут;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214290"/>
            <a:ext cx="8858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О каких качествах героини рассказывает этот эпизод?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143504" y="2828836"/>
            <a:ext cx="4000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Братья милую девицу</a:t>
            </a:r>
          </a:p>
          <a:p>
            <a:r>
              <a:rPr lang="ru-RU" sz="2400" dirty="0" smtClean="0"/>
              <a:t> Полюбили. К ней в светлицу</a:t>
            </a:r>
          </a:p>
          <a:p>
            <a:r>
              <a:rPr lang="ru-RU" sz="2400" dirty="0" smtClean="0"/>
              <a:t> Раз, лишь только рассвело,</a:t>
            </a:r>
          </a:p>
          <a:p>
            <a:r>
              <a:rPr lang="ru-RU" sz="2400" dirty="0" smtClean="0"/>
              <a:t> Всех их семеро вошло.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500042"/>
            <a:ext cx="8929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Какие идеалы народа нашли отражение в этом эпизоде сказки?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Как злой царице удалось узнать о том, что царевна жива?</a:t>
            </a:r>
            <a:endParaRPr lang="ru-RU" sz="2400" b="1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928802"/>
            <a:ext cx="500066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2551837"/>
            <a:ext cx="41433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Между тем царица злая,</a:t>
            </a:r>
          </a:p>
          <a:p>
            <a:r>
              <a:rPr lang="ru-RU" sz="2400" dirty="0" smtClean="0"/>
              <a:t> Про царевну вспоминая,</a:t>
            </a:r>
          </a:p>
          <a:p>
            <a:r>
              <a:rPr lang="ru-RU" sz="2400" dirty="0" smtClean="0"/>
              <a:t> Не могла простить её,</a:t>
            </a:r>
          </a:p>
          <a:p>
            <a:r>
              <a:rPr lang="ru-RU" sz="2400" dirty="0" smtClean="0"/>
              <a:t> А на зеркальце своё</a:t>
            </a:r>
          </a:p>
          <a:p>
            <a:r>
              <a:rPr lang="ru-RU" sz="2400" dirty="0" smtClean="0"/>
              <a:t> Долго дулась и сердилась:</a:t>
            </a:r>
          </a:p>
          <a:p>
            <a:r>
              <a:rPr lang="ru-RU" sz="2400" dirty="0" smtClean="0"/>
              <a:t> Наконец об нём хватилась…</a:t>
            </a:r>
            <a:endParaRPr lang="ru-RU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1643050"/>
            <a:ext cx="528641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 l="10959" r="2739" b="17286"/>
          <a:stretch>
            <a:fillRect/>
          </a:stretch>
        </p:blipFill>
        <p:spPr bwMode="auto">
          <a:xfrm>
            <a:off x="4143372" y="1571612"/>
            <a:ext cx="500062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14282" y="1571612"/>
            <a:ext cx="38576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Раз </a:t>
            </a:r>
            <a:r>
              <a:rPr lang="ru-RU" sz="2400" dirty="0" smtClean="0"/>
              <a:t>царевна молодая,</a:t>
            </a:r>
          </a:p>
          <a:p>
            <a:r>
              <a:rPr lang="ru-RU" sz="2400" dirty="0" smtClean="0"/>
              <a:t> Милых братьев поджидая,</a:t>
            </a:r>
          </a:p>
          <a:p>
            <a:r>
              <a:rPr lang="ru-RU" sz="2400" dirty="0" smtClean="0"/>
              <a:t> Пряла, сидя под окном.</a:t>
            </a:r>
          </a:p>
          <a:p>
            <a:r>
              <a:rPr lang="ru-RU" sz="2400" dirty="0" smtClean="0"/>
              <a:t> Вдруг сердито под крыльцом</a:t>
            </a:r>
          </a:p>
          <a:p>
            <a:r>
              <a:rPr lang="ru-RU" sz="2400" dirty="0" smtClean="0"/>
              <a:t> Пёс залаял, и девица</a:t>
            </a:r>
          </a:p>
          <a:p>
            <a:r>
              <a:rPr lang="ru-RU" sz="2400" dirty="0" smtClean="0"/>
              <a:t> Видит: нищая черница</a:t>
            </a:r>
          </a:p>
          <a:p>
            <a:r>
              <a:rPr lang="ru-RU" sz="2400" dirty="0" smtClean="0"/>
              <a:t> Ходит по двору, клюкой</a:t>
            </a:r>
          </a:p>
          <a:p>
            <a:r>
              <a:rPr lang="ru-RU" sz="2400" dirty="0" smtClean="0"/>
              <a:t> Отгоняя пса.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14282" y="142852"/>
            <a:ext cx="357190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Почему автор называет черницу «старушонкой», а царевна – «бабушкой»?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Почему так подробно описывает автор яблочко?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Определите роль повторов в данном фрагменте сказки.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Почему автор так внимательно следит за каждым движением героини?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В каких строчках проявляется отношение автора к героине?</a:t>
            </a:r>
            <a:endParaRPr lang="ru-RU" sz="24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 l="8904" r="7876" b="22132"/>
          <a:stretch>
            <a:fillRect/>
          </a:stretch>
        </p:blipFill>
        <p:spPr bwMode="auto">
          <a:xfrm>
            <a:off x="3857620" y="1571612"/>
            <a:ext cx="5286380" cy="4948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90575" y="0"/>
            <a:ext cx="8353425" cy="1428736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Александр Сергеевич Пушкин</a:t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sz="4000" b="1" dirty="0">
                <a:solidFill>
                  <a:srgbClr val="C00000"/>
                </a:solidFill>
              </a:rPr>
              <a:t>(1799 – 1837)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214810" y="2060575"/>
            <a:ext cx="4286279" cy="439261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Пушкинские </a:t>
            </a: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сказки -   это </a:t>
            </a: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чудесный </a:t>
            </a: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сплав, где народное творчество неотделимо от личного творчества </a:t>
            </a: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поэта.</a:t>
            </a:r>
            <a:endParaRPr lang="ru-RU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r">
              <a:buFont typeface="Wingdings" pitchFamily="2" charset="2"/>
              <a:buNone/>
            </a:pPr>
            <a:r>
              <a:rPr lang="ru-RU" sz="2800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П. Бажов</a:t>
            </a:r>
          </a:p>
        </p:txBody>
      </p:sp>
      <p:pic>
        <p:nvPicPr>
          <p:cNvPr id="8197" name="Picture 5" descr="Портреты Пушки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85926"/>
            <a:ext cx="3714775" cy="4667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 l="2083" t="3125" r="2083" b="3125"/>
          <a:stretch>
            <a:fillRect/>
          </a:stretch>
        </p:blipFill>
        <p:spPr bwMode="auto">
          <a:xfrm>
            <a:off x="214282" y="1714488"/>
            <a:ext cx="521497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429256" y="2551837"/>
            <a:ext cx="3714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Братья в ту пору домой</a:t>
            </a:r>
          </a:p>
          <a:p>
            <a:r>
              <a:rPr lang="ru-RU" sz="2400" dirty="0" err="1" smtClean="0"/>
              <a:t>Возвращалися</a:t>
            </a:r>
            <a:r>
              <a:rPr lang="ru-RU" sz="2400" dirty="0" smtClean="0"/>
              <a:t> толпой</a:t>
            </a:r>
          </a:p>
          <a:p>
            <a:r>
              <a:rPr lang="ru-RU" sz="2400" dirty="0" smtClean="0"/>
              <a:t>С молодецкого разбоя.</a:t>
            </a:r>
          </a:p>
          <a:p>
            <a:r>
              <a:rPr lang="ru-RU" sz="2400" dirty="0" smtClean="0"/>
              <a:t>Им навстречу, грозно воя,</a:t>
            </a:r>
          </a:p>
          <a:p>
            <a:r>
              <a:rPr lang="ru-RU" sz="2400" dirty="0" smtClean="0"/>
              <a:t>Пес бежит и ко двору</a:t>
            </a:r>
          </a:p>
          <a:p>
            <a:r>
              <a:rPr lang="ru-RU" sz="2400" dirty="0" smtClean="0"/>
              <a:t>Путь им кажет.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1643050"/>
            <a:ext cx="507209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14282" y="1643050"/>
            <a:ext cx="364333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Каким настроением проникнута сцена прощания богатырей с названой сестрицей?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Почему царевна даже мёртвая так прекрасна?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0825" y="2636838"/>
            <a:ext cx="3386138" cy="3889375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0" scaled="1"/>
          </a:gradFill>
          <a:ln w="2857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latin typeface="Arial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563938" y="2636838"/>
            <a:ext cx="2952750" cy="38877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lin ang="0" scaled="1"/>
          </a:gradFill>
          <a:ln w="2857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50825" y="2205038"/>
            <a:ext cx="6265863" cy="431800"/>
          </a:xfrm>
          <a:prstGeom prst="rect">
            <a:avLst/>
          </a:prstGeom>
          <a:gradFill rotWithShape="1">
            <a:gsLst>
              <a:gs pos="0">
                <a:srgbClr val="00CCFF"/>
              </a:gs>
              <a:gs pos="50000">
                <a:schemeClr val="bg1"/>
              </a:gs>
              <a:gs pos="100000">
                <a:srgbClr val="00CCFF"/>
              </a:gs>
            </a:gsLst>
            <a:lin ang="5400000" scaled="1"/>
          </a:gradFill>
          <a:ln w="381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Царского происхождения, умны, красивы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50825" y="1773238"/>
            <a:ext cx="3313113" cy="4318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chemeClr val="bg1"/>
              </a:gs>
              <a:gs pos="100000">
                <a:srgbClr val="0000FF"/>
              </a:gs>
            </a:gsLst>
            <a:lin ang="5400000" scaled="1"/>
          </a:gradFill>
          <a:ln w="28575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CC3300"/>
                </a:solidFill>
                <a:latin typeface="Arial" charset="0"/>
              </a:rPr>
              <a:t>Царица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3563938" y="1773238"/>
            <a:ext cx="2952750" cy="43180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lin ang="5400000" scaled="1"/>
          </a:gradFill>
          <a:ln w="28575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CC3300"/>
                </a:solidFill>
                <a:latin typeface="Arial" charset="0"/>
              </a:rPr>
              <a:t>Царевна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468313" y="2781300"/>
            <a:ext cx="2303462" cy="366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Arial" charset="0"/>
              </a:rPr>
              <a:t>Злая</a:t>
            </a:r>
          </a:p>
          <a:p>
            <a:pPr>
              <a:spcBef>
                <a:spcPct val="50000"/>
              </a:spcBef>
            </a:pPr>
            <a:r>
              <a:rPr lang="ru-RU" b="1">
                <a:latin typeface="Arial" charset="0"/>
              </a:rPr>
              <a:t>Завистливая</a:t>
            </a:r>
          </a:p>
          <a:p>
            <a:pPr>
              <a:spcBef>
                <a:spcPct val="50000"/>
              </a:spcBef>
            </a:pPr>
            <a:r>
              <a:rPr lang="ru-RU" b="1">
                <a:latin typeface="Arial" charset="0"/>
              </a:rPr>
              <a:t>Гордая</a:t>
            </a:r>
          </a:p>
          <a:p>
            <a:pPr>
              <a:spcBef>
                <a:spcPct val="50000"/>
              </a:spcBef>
            </a:pPr>
            <a:r>
              <a:rPr lang="ru-RU" b="1">
                <a:latin typeface="Arial" charset="0"/>
              </a:rPr>
              <a:t>Своенравная</a:t>
            </a:r>
          </a:p>
          <a:p>
            <a:pPr>
              <a:spcBef>
                <a:spcPct val="50000"/>
              </a:spcBef>
            </a:pPr>
            <a:r>
              <a:rPr lang="ru-RU" b="1">
                <a:latin typeface="Arial" charset="0"/>
              </a:rPr>
              <a:t>Ленивая</a:t>
            </a:r>
          </a:p>
          <a:p>
            <a:pPr>
              <a:spcBef>
                <a:spcPct val="50000"/>
              </a:spcBef>
            </a:pPr>
            <a:r>
              <a:rPr lang="ru-RU" b="1">
                <a:latin typeface="Arial" charset="0"/>
              </a:rPr>
              <a:t>Грубая</a:t>
            </a:r>
          </a:p>
          <a:p>
            <a:pPr>
              <a:spcBef>
                <a:spcPct val="50000"/>
              </a:spcBef>
            </a:pPr>
            <a:r>
              <a:rPr lang="ru-RU" b="1">
                <a:latin typeface="Arial" charset="0"/>
              </a:rPr>
              <a:t>Надменная</a:t>
            </a:r>
          </a:p>
          <a:p>
            <a:pPr>
              <a:spcBef>
                <a:spcPct val="50000"/>
              </a:spcBef>
            </a:pPr>
            <a:r>
              <a:rPr lang="ru-RU" b="1">
                <a:latin typeface="Arial" charset="0"/>
              </a:rPr>
              <a:t>Жестокосердная</a:t>
            </a:r>
          </a:p>
          <a:p>
            <a:pPr>
              <a:spcBef>
                <a:spcPct val="50000"/>
              </a:spcBef>
            </a:pPr>
            <a:endParaRPr lang="ru-RU" b="1">
              <a:latin typeface="Arial" charset="0"/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3708400" y="2781300"/>
            <a:ext cx="2735263" cy="366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latin typeface="Arial" charset="0"/>
              </a:rPr>
              <a:t>Добрая</a:t>
            </a:r>
          </a:p>
          <a:p>
            <a:pPr>
              <a:spcBef>
                <a:spcPct val="50000"/>
              </a:spcBef>
            </a:pPr>
            <a:r>
              <a:rPr lang="ru-RU" b="1" dirty="0">
                <a:latin typeface="Arial" charset="0"/>
              </a:rPr>
              <a:t>Бескорыстная</a:t>
            </a:r>
          </a:p>
          <a:p>
            <a:pPr>
              <a:spcBef>
                <a:spcPct val="50000"/>
              </a:spcBef>
            </a:pPr>
            <a:r>
              <a:rPr lang="ru-RU" b="1" dirty="0">
                <a:latin typeface="Arial" charset="0"/>
              </a:rPr>
              <a:t>Скромная</a:t>
            </a:r>
          </a:p>
          <a:p>
            <a:pPr>
              <a:spcBef>
                <a:spcPct val="50000"/>
              </a:spcBef>
            </a:pPr>
            <a:r>
              <a:rPr lang="ru-RU" b="1" dirty="0">
                <a:latin typeface="Arial" charset="0"/>
              </a:rPr>
              <a:t>Кроткая</a:t>
            </a:r>
          </a:p>
          <a:p>
            <a:pPr>
              <a:spcBef>
                <a:spcPct val="50000"/>
              </a:spcBef>
            </a:pPr>
            <a:r>
              <a:rPr lang="ru-RU" b="1" dirty="0">
                <a:latin typeface="Arial" charset="0"/>
              </a:rPr>
              <a:t>Трудолюбивая</a:t>
            </a:r>
          </a:p>
          <a:p>
            <a:pPr>
              <a:spcBef>
                <a:spcPct val="50000"/>
              </a:spcBef>
            </a:pPr>
            <a:r>
              <a:rPr lang="ru-RU" b="1" dirty="0">
                <a:latin typeface="Arial" charset="0"/>
              </a:rPr>
              <a:t>Вежливая</a:t>
            </a:r>
          </a:p>
          <a:p>
            <a:pPr>
              <a:spcBef>
                <a:spcPct val="50000"/>
              </a:spcBef>
            </a:pPr>
            <a:r>
              <a:rPr lang="ru-RU" b="1" dirty="0">
                <a:latin typeface="Arial" charset="0"/>
              </a:rPr>
              <a:t>Простая</a:t>
            </a:r>
          </a:p>
          <a:p>
            <a:pPr>
              <a:spcBef>
                <a:spcPct val="50000"/>
              </a:spcBef>
            </a:pPr>
            <a:r>
              <a:rPr lang="ru-RU" b="1" dirty="0">
                <a:latin typeface="Arial" charset="0"/>
              </a:rPr>
              <a:t>Добродетельная</a:t>
            </a:r>
          </a:p>
          <a:p>
            <a:pPr>
              <a:spcBef>
                <a:spcPct val="50000"/>
              </a:spcBef>
            </a:pPr>
            <a:endParaRPr lang="ru-RU" b="1" dirty="0">
              <a:latin typeface="Arial" charset="0"/>
            </a:endParaRPr>
          </a:p>
        </p:txBody>
      </p:sp>
      <p:sp>
        <p:nvSpPr>
          <p:cNvPr id="17420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285720" y="142852"/>
            <a:ext cx="5715040" cy="982663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C00000"/>
                </a:solidFill>
              </a:rPr>
              <a:t>В сказке царица-мачеха противопоставлена царевне.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Чем отличаются героини?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16015" t="4687" r="23047" b="10937"/>
          <a:stretch>
            <a:fillRect/>
          </a:stretch>
        </p:blipFill>
        <p:spPr bwMode="auto">
          <a:xfrm>
            <a:off x="6500826" y="0"/>
            <a:ext cx="2643174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3143248"/>
            <a:ext cx="2643174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/>
      <p:bldP spid="17412" grpId="0" animBg="1"/>
      <p:bldP spid="17413" grpId="0" animBg="1"/>
      <p:bldP spid="17414" grpId="0" animBg="1"/>
      <p:bldP spid="17415" grpId="0" animBg="1"/>
      <p:bldP spid="17416" grpId="0"/>
      <p:bldP spid="174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71480"/>
            <a:ext cx="4786346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286380" y="1643050"/>
            <a:ext cx="36433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400" dirty="0" smtClean="0"/>
              <a:t>А.С.Пушкин  записывал песни и народные обряды, просил няню снова и снова сказывать сказки, знакомые ему с детства.  </a:t>
            </a:r>
          </a:p>
          <a:p>
            <a:pPr indent="457200" algn="just"/>
            <a:r>
              <a:rPr lang="ru-RU" sz="2400" dirty="0" smtClean="0"/>
              <a:t>«Сказка о мёртвой царевне и о семи богатырях»  написана в 1833 году, в её основе -сказка, рассказанная Ариной Родионовной.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429250" y="1643051"/>
            <a:ext cx="3500468" cy="481013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800" b="1" dirty="0" smtClean="0"/>
              <a:t>Какое </a:t>
            </a:r>
            <a:r>
              <a:rPr lang="ru-RU" sz="2800" b="1" dirty="0"/>
              <a:t>настроение вызвала у вас сказка Пушкина? </a:t>
            </a:r>
          </a:p>
          <a:p>
            <a:pPr>
              <a:lnSpc>
                <a:spcPct val="80000"/>
              </a:lnSpc>
            </a:pPr>
            <a:endParaRPr lang="ru-RU" sz="2800" b="1" dirty="0" smtClean="0"/>
          </a:p>
          <a:p>
            <a:pPr>
              <a:lnSpc>
                <a:spcPct val="80000"/>
              </a:lnSpc>
            </a:pPr>
            <a:r>
              <a:rPr lang="ru-RU" sz="2800" b="1" dirty="0" smtClean="0"/>
              <a:t>Кто </a:t>
            </a:r>
            <a:r>
              <a:rPr lang="ru-RU" sz="2800" b="1" dirty="0"/>
              <a:t>из героев особенно понравился? Кто из них вызвал другие чувства</a:t>
            </a:r>
            <a:r>
              <a:rPr lang="ru-RU" sz="2800" b="1" dirty="0" smtClean="0"/>
              <a:t>?</a:t>
            </a:r>
          </a:p>
          <a:p>
            <a:pPr>
              <a:lnSpc>
                <a:spcPct val="80000"/>
              </a:lnSpc>
            </a:pPr>
            <a:endParaRPr lang="ru-RU" sz="2800" b="1" dirty="0" smtClean="0"/>
          </a:p>
          <a:p>
            <a:pPr>
              <a:lnSpc>
                <a:spcPct val="80000"/>
              </a:lnSpc>
            </a:pPr>
            <a:r>
              <a:rPr lang="ru-RU" sz="2800" b="1" dirty="0" smtClean="0"/>
              <a:t>Составьте цитатный план.</a:t>
            </a:r>
            <a:endParaRPr lang="ru-RU" sz="2800" b="1" dirty="0"/>
          </a:p>
        </p:txBody>
      </p:sp>
      <p:sp>
        <p:nvSpPr>
          <p:cNvPr id="12295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48713" y="6524625"/>
            <a:ext cx="395287" cy="3333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 l="4347" t="3571" r="2899" b="2381"/>
          <a:stretch>
            <a:fillRect/>
          </a:stretch>
        </p:blipFill>
        <p:spPr bwMode="auto">
          <a:xfrm>
            <a:off x="214282" y="571480"/>
            <a:ext cx="4786346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5572132" cy="1417638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Цитатный план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5543560" cy="4757758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2000" b="1" dirty="0"/>
              <a:t>«Царь с царицею простился..»</a:t>
            </a:r>
          </a:p>
          <a:p>
            <a:pPr>
              <a:lnSpc>
                <a:spcPct val="80000"/>
              </a:lnSpc>
            </a:pPr>
            <a:r>
              <a:rPr lang="ru-RU" sz="2000" b="1" dirty="0"/>
              <a:t>«Царь женился на другой..»</a:t>
            </a:r>
          </a:p>
          <a:p>
            <a:pPr>
              <a:lnSpc>
                <a:spcPct val="80000"/>
              </a:lnSpc>
            </a:pPr>
            <a:r>
              <a:rPr lang="ru-RU" sz="2000" b="1" dirty="0"/>
              <a:t>«Но царевна молодая тихомолком расцветая..»</a:t>
            </a:r>
          </a:p>
          <a:p>
            <a:pPr>
              <a:lnSpc>
                <a:spcPct val="80000"/>
              </a:lnSpc>
            </a:pPr>
            <a:r>
              <a:rPr lang="ru-RU" sz="2000" b="1" dirty="0"/>
              <a:t>«А царевна все ж милее..»</a:t>
            </a:r>
          </a:p>
          <a:p>
            <a:pPr>
              <a:lnSpc>
                <a:spcPct val="80000"/>
              </a:lnSpc>
            </a:pPr>
            <a:r>
              <a:rPr lang="ru-RU" sz="2000" b="1" dirty="0"/>
              <a:t>«Вот Чернавка в лес пошла..»</a:t>
            </a:r>
          </a:p>
          <a:p>
            <a:pPr>
              <a:lnSpc>
                <a:spcPct val="80000"/>
              </a:lnSpc>
            </a:pPr>
            <a:r>
              <a:rPr lang="ru-RU" sz="2000" b="1" dirty="0"/>
              <a:t>«Будь нам милая сестрица»</a:t>
            </a:r>
          </a:p>
          <a:p>
            <a:pPr>
              <a:lnSpc>
                <a:spcPct val="80000"/>
              </a:lnSpc>
            </a:pPr>
            <a:r>
              <a:rPr lang="ru-RU" sz="2000" b="1" dirty="0"/>
              <a:t>«Царица злая…положила иль не жить, иль царевну погубить»</a:t>
            </a:r>
          </a:p>
          <a:p>
            <a:pPr>
              <a:lnSpc>
                <a:spcPct val="80000"/>
              </a:lnSpc>
            </a:pPr>
            <a:r>
              <a:rPr lang="ru-RU" sz="2000" b="1" dirty="0"/>
              <a:t>«..Нищая черница ходит по двору с клюкой..»</a:t>
            </a:r>
          </a:p>
          <a:p>
            <a:pPr>
              <a:lnSpc>
                <a:spcPct val="80000"/>
              </a:lnSpc>
            </a:pPr>
            <a:r>
              <a:rPr lang="ru-RU" sz="2000" b="1" dirty="0"/>
              <a:t>«В руки яблочко взяла»</a:t>
            </a:r>
          </a:p>
          <a:p>
            <a:pPr>
              <a:lnSpc>
                <a:spcPct val="80000"/>
              </a:lnSpc>
            </a:pPr>
            <a:r>
              <a:rPr lang="ru-RU" sz="2000" b="1" dirty="0"/>
              <a:t>«..Вот они во гроб хрустальный труп царевны молодой положили..»</a:t>
            </a:r>
          </a:p>
          <a:p>
            <a:pPr>
              <a:lnSpc>
                <a:spcPct val="80000"/>
              </a:lnSpc>
            </a:pPr>
            <a:r>
              <a:rPr lang="ru-RU" sz="2000" b="1" dirty="0"/>
              <a:t>«За невестою своей Королевич </a:t>
            </a:r>
            <a:r>
              <a:rPr lang="ru-RU" sz="2000" b="1" dirty="0" err="1"/>
              <a:t>Елисей</a:t>
            </a:r>
            <a:r>
              <a:rPr lang="ru-RU" sz="2000" b="1" dirty="0"/>
              <a:t> между тем по свету скачет»</a:t>
            </a:r>
          </a:p>
          <a:p>
            <a:pPr>
              <a:lnSpc>
                <a:spcPct val="80000"/>
              </a:lnSpc>
            </a:pPr>
            <a:r>
              <a:rPr lang="ru-RU" sz="2000" b="1" dirty="0"/>
              <a:t>«Гроб разбился. Дева вдруг ожила»</a:t>
            </a:r>
          </a:p>
          <a:p>
            <a:pPr>
              <a:lnSpc>
                <a:spcPct val="80000"/>
              </a:lnSpc>
            </a:pPr>
            <a:r>
              <a:rPr lang="ru-RU" sz="2000" b="1" dirty="0"/>
              <a:t>«Свадьбу тотчас учинили»</a:t>
            </a:r>
          </a:p>
          <a:p>
            <a:pPr>
              <a:lnSpc>
                <a:spcPct val="80000"/>
              </a:lnSpc>
            </a:pPr>
            <a:endParaRPr lang="ru-RU" sz="2000" b="1" dirty="0"/>
          </a:p>
        </p:txBody>
      </p:sp>
      <p:sp>
        <p:nvSpPr>
          <p:cNvPr id="13316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783638" y="6597650"/>
            <a:ext cx="360362" cy="26035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500174"/>
            <a:ext cx="321467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133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714612" y="214290"/>
            <a:ext cx="4319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ЦАРИЦА-МАТЬ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857365"/>
            <a:ext cx="41434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Царь с царицею простился,</a:t>
            </a:r>
          </a:p>
          <a:p>
            <a:r>
              <a:rPr lang="ru-RU" sz="2400" dirty="0" smtClean="0"/>
              <a:t>В путь-дорогу снарядился,</a:t>
            </a:r>
          </a:p>
          <a:p>
            <a:r>
              <a:rPr lang="ru-RU" sz="2400" dirty="0" smtClean="0"/>
              <a:t>И царица у окна</a:t>
            </a:r>
          </a:p>
          <a:p>
            <a:r>
              <a:rPr lang="ru-RU" sz="2400" dirty="0" smtClean="0"/>
              <a:t>Села ждать его одна.</a:t>
            </a:r>
          </a:p>
          <a:p>
            <a:r>
              <a:rPr lang="ru-RU" sz="2400" dirty="0" smtClean="0"/>
              <a:t>Ждет пождет с утра до ночи,</a:t>
            </a:r>
          </a:p>
          <a:p>
            <a:r>
              <a:rPr lang="ru-RU" sz="2400" dirty="0" smtClean="0"/>
              <a:t>Смотрит в </a:t>
            </a:r>
            <a:r>
              <a:rPr lang="ru-RU" sz="2400" dirty="0" smtClean="0"/>
              <a:t>поле</a:t>
            </a:r>
            <a:r>
              <a:rPr lang="ru-RU" sz="2400" dirty="0" smtClean="0"/>
              <a:t>, инда очи</a:t>
            </a:r>
          </a:p>
          <a:p>
            <a:r>
              <a:rPr lang="ru-RU" sz="2400" dirty="0" smtClean="0"/>
              <a:t>Разболелись </a:t>
            </a:r>
            <a:r>
              <a:rPr lang="ru-RU" sz="2400" dirty="0" err="1" smtClean="0"/>
              <a:t>глядючи</a:t>
            </a:r>
            <a:endParaRPr lang="ru-RU" sz="2400" dirty="0" smtClean="0"/>
          </a:p>
          <a:p>
            <a:r>
              <a:rPr lang="ru-RU" sz="2400" dirty="0" smtClean="0"/>
              <a:t>С белой зори до ночи;</a:t>
            </a:r>
          </a:p>
          <a:p>
            <a:r>
              <a:rPr lang="ru-RU" sz="2400" dirty="0" smtClean="0"/>
              <a:t>Не видать милого друга!</a:t>
            </a:r>
            <a:endParaRPr lang="ru-RU" sz="2400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142984"/>
            <a:ext cx="4643438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1000108"/>
            <a:ext cx="48577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endParaRPr lang="ru-RU" sz="2800" dirty="0" smtClean="0"/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Назовите слова и выражения, свойственные народной речи.</a:t>
            </a:r>
          </a:p>
          <a:p>
            <a:endParaRPr lang="ru-RU" sz="2800" b="1" dirty="0" smtClean="0"/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Как в описании проводов царя и ожидания его царицей подчёркивается грустное настроение царицы?</a:t>
            </a:r>
          </a:p>
          <a:p>
            <a:endParaRPr lang="ru-RU" sz="2800" b="1" dirty="0" smtClean="0"/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Какие слова передают отношение автора к героине?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57166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ЦАРИЦА-МАТЬ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 l="4762" t="6666" r="4762" b="18667"/>
          <a:stretch>
            <a:fillRect/>
          </a:stretch>
        </p:blipFill>
        <p:spPr bwMode="auto">
          <a:xfrm>
            <a:off x="4857720" y="1357298"/>
            <a:ext cx="428628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22"/>
            <a:ext cx="4357686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14282" y="285728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ЦАРИЦА-МАЧЕХА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9124" y="2285992"/>
            <a:ext cx="45005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Правду молвить, молодица</a:t>
            </a:r>
          </a:p>
          <a:p>
            <a:r>
              <a:rPr lang="ru-RU" sz="2800" dirty="0" smtClean="0"/>
              <a:t> Уж и впрямь была царица:</a:t>
            </a:r>
          </a:p>
          <a:p>
            <a:r>
              <a:rPr lang="ru-RU" sz="2800" dirty="0" smtClean="0"/>
              <a:t> Высока, стройна, бела,</a:t>
            </a:r>
          </a:p>
          <a:p>
            <a:r>
              <a:rPr lang="ru-RU" sz="2800" dirty="0" smtClean="0"/>
              <a:t> И умом и всем взяла;</a:t>
            </a:r>
          </a:p>
          <a:p>
            <a:r>
              <a:rPr lang="ru-RU" sz="2800" dirty="0" smtClean="0"/>
              <a:t> Но зато горда, </a:t>
            </a:r>
            <a:r>
              <a:rPr lang="ru-RU" sz="2800" dirty="0" err="1" smtClean="0"/>
              <a:t>ломлива</a:t>
            </a:r>
            <a:r>
              <a:rPr lang="ru-RU" sz="2800" dirty="0" smtClean="0"/>
              <a:t>,</a:t>
            </a:r>
          </a:p>
          <a:p>
            <a:r>
              <a:rPr lang="ru-RU" sz="2800" dirty="0" smtClean="0"/>
              <a:t> Своенравна и ревнива.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85721" y="357166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ЦАРИЦА-МАЧЕХА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1571612"/>
            <a:ext cx="528641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" y="2000240"/>
            <a:ext cx="35718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Какие слова передают отношение автора к царице-мачехе?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Объясните лексическое значение слова «</a:t>
            </a:r>
            <a:r>
              <a:rPr lang="ru-RU" sz="2400" b="1" dirty="0" err="1" smtClean="0"/>
              <a:t>ломлива</a:t>
            </a:r>
            <a:r>
              <a:rPr lang="ru-RU" sz="2400" b="1" dirty="0" smtClean="0"/>
              <a:t>».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Что хотела услышать царица, обращаясь к зеркалу?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Какова роль повтора в данном отрывке?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871</Words>
  <Application>Microsoft Office PowerPoint</Application>
  <PresentationFormat>Экран (4:3)</PresentationFormat>
  <Paragraphs>157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А. С. Пушкин  « Сказка о мертвой царевне и о семи богатырях»</vt:lpstr>
      <vt:lpstr>Александр Сергеевич Пушкин (1799 – 1837)</vt:lpstr>
      <vt:lpstr>Слайд 3</vt:lpstr>
      <vt:lpstr>Слайд 4</vt:lpstr>
      <vt:lpstr>Цитатный план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В сказке царица-мачеха противопоставлена царевне.  Чем отличаются героини?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 С. Пушкин  « Сказка о мертвой царевне и о семи богатырях»</dc:title>
  <dc:creator>Денис</dc:creator>
  <cp:lastModifiedBy>Денис</cp:lastModifiedBy>
  <cp:revision>23</cp:revision>
  <dcterms:created xsi:type="dcterms:W3CDTF">2011-08-27T12:33:02Z</dcterms:created>
  <dcterms:modified xsi:type="dcterms:W3CDTF">2011-08-30T12:03:12Z</dcterms:modified>
</cp:coreProperties>
</file>